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617"/>
    <a:srgbClr val="D16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13FC491-B590-07EE-5C8F-15FDD9F404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A69A61-884F-1AE8-89F9-0ABC0A82AB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3E53-7D7E-48CA-80BE-931880C08A77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48F51A-EF47-7932-58A3-E48C499412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419085-8630-4F5E-4707-8F9F6BFEAF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D3567-CA9C-4403-B49E-CD4D7BB33B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6750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DC96C-FC6F-4202-B5F1-529621093B27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E823-4E9B-4528-9F4C-08F6AA466A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595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61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586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7777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87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6047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796027F-7875-4030-9381-8BD8C4F21935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77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5492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7745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7628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755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115637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509A250-FF31-4206-8172-F9D3106AACB1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384058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5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echshow.eu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0639" y="1512392"/>
            <a:ext cx="8342721" cy="40148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97256" indent="0" algn="ctr">
              <a:spcBef>
                <a:spcPts val="2730"/>
              </a:spcBef>
              <a:spcAft>
                <a:spcPts val="2310"/>
              </a:spcAft>
            </a:pPr>
            <a:r>
              <a:rPr lang="en-US" sz="3600" b="1" i="1" spc="-50" dirty="0" err="1">
                <a:solidFill>
                  <a:srgbClr val="E44617"/>
                </a:solidFill>
                <a:latin typeface="Calibri"/>
              </a:rPr>
              <a:t>Exemple</a:t>
            </a:r>
            <a:r>
              <a:rPr lang="en-US" sz="3600" b="1" i="1" spc="-50" dirty="0">
                <a:solidFill>
                  <a:srgbClr val="E44617"/>
                </a:solidFill>
                <a:latin typeface="Calibri"/>
              </a:rPr>
              <a:t> de </a:t>
            </a:r>
            <a:r>
              <a:rPr lang="en-US" sz="3600" b="1" i="1" spc="-50" dirty="0" err="1">
                <a:solidFill>
                  <a:srgbClr val="E44617"/>
                </a:solidFill>
                <a:latin typeface="Calibri"/>
              </a:rPr>
              <a:t>trame</a:t>
            </a:r>
            <a:r>
              <a:rPr lang="en-US" sz="3600" b="1" i="1" spc="-50" dirty="0">
                <a:solidFill>
                  <a:srgbClr val="E44617"/>
                </a:solidFill>
                <a:latin typeface="Calibri"/>
              </a:rPr>
              <a:t> de </a:t>
            </a:r>
            <a:r>
              <a:rPr lang="en-US" sz="3600" b="1" i="1" spc="-50" dirty="0" err="1">
                <a:solidFill>
                  <a:srgbClr val="E44617"/>
                </a:solidFill>
                <a:latin typeface="Calibri"/>
              </a:rPr>
              <a:t>présentation</a:t>
            </a:r>
            <a:endParaRPr lang="en-US" sz="3600" b="1" i="1" spc="-50" dirty="0">
              <a:solidFill>
                <a:srgbClr val="E44617"/>
              </a:solidFill>
              <a:latin typeface="Calibri"/>
            </a:endParaRPr>
          </a:p>
          <a:p>
            <a:pPr indent="0">
              <a:spcAft>
                <a:spcPts val="1470"/>
              </a:spcAft>
            </a:pPr>
            <a:r>
              <a:rPr lang="en-US" sz="1400" dirty="0">
                <a:latin typeface="Calibri"/>
              </a:rPr>
              <a:t>Dans </a:t>
            </a:r>
            <a:r>
              <a:rPr lang="en-US" sz="1400" dirty="0" err="1">
                <a:latin typeface="Calibri"/>
              </a:rPr>
              <a:t>ce</a:t>
            </a:r>
            <a:r>
              <a:rPr lang="en-US" sz="1400" dirty="0">
                <a:latin typeface="Calibri"/>
              </a:rPr>
              <a:t> dossier, </a:t>
            </a:r>
            <a:r>
              <a:rPr lang="en-US" sz="1400" dirty="0" err="1">
                <a:latin typeface="Calibri"/>
              </a:rPr>
              <a:t>vous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exposez</a:t>
            </a:r>
            <a:r>
              <a:rPr lang="en-US" sz="1400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votre</a:t>
            </a:r>
            <a:r>
              <a:rPr lang="en-US" sz="1400" b="1" dirty="0">
                <a:latin typeface="Calibri"/>
              </a:rPr>
              <a:t> concept, </a:t>
            </a:r>
            <a:r>
              <a:rPr lang="en-US" sz="1400" b="1" dirty="0" err="1">
                <a:latin typeface="Calibri"/>
              </a:rPr>
              <a:t>votre</a:t>
            </a:r>
            <a:r>
              <a:rPr lang="en-US" sz="1400" b="1" dirty="0">
                <a:latin typeface="Calibri"/>
              </a:rPr>
              <a:t> innovation, </a:t>
            </a:r>
            <a:r>
              <a:rPr lang="en-US" sz="1400" b="1" dirty="0" err="1">
                <a:latin typeface="Calibri"/>
              </a:rPr>
              <a:t>I'apport</a:t>
            </a:r>
            <a:r>
              <a:rPr lang="en-US" sz="1400" b="1" dirty="0">
                <a:latin typeface="Calibri"/>
              </a:rPr>
              <a:t> pour le </a:t>
            </a:r>
            <a:r>
              <a:rPr lang="en-US" sz="1400" b="1" dirty="0" err="1">
                <a:latin typeface="Calibri"/>
              </a:rPr>
              <a:t>marché</a:t>
            </a:r>
            <a:r>
              <a:rPr lang="en-US" sz="1400" b="1" dirty="0">
                <a:latin typeface="Calibri"/>
              </a:rPr>
              <a:t>, le </a:t>
            </a:r>
            <a:r>
              <a:rPr lang="en-US" sz="1400" b="1" dirty="0" err="1">
                <a:latin typeface="Calibri"/>
              </a:rPr>
              <a:t>modèle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économique</a:t>
            </a:r>
            <a:r>
              <a:rPr lang="en-US" sz="1400" b="1" dirty="0">
                <a:latin typeface="Calibri"/>
              </a:rPr>
              <a:t>, la </a:t>
            </a:r>
            <a:r>
              <a:rPr lang="en-US" sz="1400" b="1" dirty="0" err="1">
                <a:latin typeface="Calibri"/>
              </a:rPr>
              <a:t>cible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visée</a:t>
            </a:r>
            <a:r>
              <a:rPr lang="en-US" sz="1400" b="1" dirty="0">
                <a:latin typeface="Calibri"/>
              </a:rPr>
              <a:t> et tout </a:t>
            </a:r>
            <a:r>
              <a:rPr lang="en-US" sz="1400" b="1" dirty="0" err="1">
                <a:latin typeface="Calibri"/>
              </a:rPr>
              <a:t>ce</a:t>
            </a:r>
            <a:r>
              <a:rPr lang="en-US" sz="1400" b="1" dirty="0">
                <a:latin typeface="Calibri"/>
              </a:rPr>
              <a:t> qui </a:t>
            </a:r>
            <a:r>
              <a:rPr lang="en-US" sz="1400" b="1" dirty="0" err="1">
                <a:latin typeface="Calibri"/>
              </a:rPr>
              <a:t>vous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semble</a:t>
            </a:r>
            <a:r>
              <a:rPr lang="en-US" sz="1400" b="1" dirty="0">
                <a:latin typeface="Calibri"/>
              </a:rPr>
              <a:t> pertinent pour </a:t>
            </a:r>
            <a:r>
              <a:rPr lang="en-US" sz="1400" b="1" dirty="0" err="1">
                <a:latin typeface="Calibri"/>
              </a:rPr>
              <a:t>montrer</a:t>
            </a:r>
            <a:r>
              <a:rPr lang="en-US" sz="1400" b="1" dirty="0">
                <a:latin typeface="Calibri"/>
              </a:rPr>
              <a:t> le </a:t>
            </a:r>
            <a:r>
              <a:rPr lang="en-US" sz="1400" b="1" dirty="0" err="1">
                <a:latin typeface="Calibri"/>
              </a:rPr>
              <a:t>potentiel</a:t>
            </a:r>
            <a:r>
              <a:rPr lang="en-US" sz="1400" b="1" dirty="0">
                <a:latin typeface="Calibri"/>
              </a:rPr>
              <a:t> de </a:t>
            </a:r>
            <a:r>
              <a:rPr lang="en-US" sz="1400" b="1" dirty="0" err="1">
                <a:latin typeface="Calibri"/>
              </a:rPr>
              <a:t>votre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entreprise</a:t>
            </a:r>
            <a:r>
              <a:rPr lang="en-US" sz="1400" b="1" dirty="0">
                <a:latin typeface="Calibri"/>
              </a:rPr>
              <a:t> et de </a:t>
            </a:r>
            <a:r>
              <a:rPr lang="en-US" sz="1400" b="1" dirty="0" err="1">
                <a:latin typeface="Calibri"/>
              </a:rPr>
              <a:t>votre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produit</a:t>
            </a:r>
            <a:r>
              <a:rPr lang="en-US" sz="1400" b="1" dirty="0">
                <a:latin typeface="Calibri"/>
              </a:rPr>
              <a:t> / service.</a:t>
            </a:r>
          </a:p>
          <a:p>
            <a:pPr indent="0">
              <a:spcAft>
                <a:spcPts val="630"/>
              </a:spcAft>
            </a:pPr>
            <a:r>
              <a:rPr lang="en-US" sz="1400" dirty="0">
                <a:latin typeface="Calibri"/>
              </a:rPr>
              <a:t>Les </a:t>
            </a:r>
            <a:r>
              <a:rPr lang="en-US" sz="1400" dirty="0" err="1">
                <a:latin typeface="Calibri"/>
              </a:rPr>
              <a:t>critères</a:t>
            </a:r>
            <a:r>
              <a:rPr lang="en-US" sz="1400" dirty="0">
                <a:latin typeface="Calibri"/>
              </a:rPr>
              <a:t> de selection </a:t>
            </a:r>
            <a:r>
              <a:rPr lang="en-US" sz="1400" dirty="0" err="1">
                <a:latin typeface="Calibri"/>
              </a:rPr>
              <a:t>seront</a:t>
            </a:r>
            <a:r>
              <a:rPr lang="en-US" sz="1400" dirty="0">
                <a:latin typeface="Calibri"/>
              </a:rPr>
              <a:t> les </a:t>
            </a:r>
            <a:r>
              <a:rPr lang="en-US" sz="1400" dirty="0" err="1">
                <a:latin typeface="Calibri"/>
              </a:rPr>
              <a:t>suivants</a:t>
            </a:r>
            <a:r>
              <a:rPr lang="en-US" sz="1400" dirty="0">
                <a:latin typeface="Calibri"/>
              </a:rPr>
              <a:t> :</a:t>
            </a:r>
          </a:p>
          <a:p>
            <a:pPr marL="285750" indent="-285750">
              <a:spcAft>
                <a:spcPts val="210"/>
              </a:spcAft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Calibri"/>
              </a:rPr>
              <a:t>Originalité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dirty="0">
                <a:latin typeface="Calibri"/>
              </a:rPr>
              <a:t>: </a:t>
            </a:r>
            <a:r>
              <a:rPr lang="en-US" sz="1400" dirty="0" err="1">
                <a:latin typeface="Calibri"/>
              </a:rPr>
              <a:t>montrez-en</a:t>
            </a:r>
            <a:r>
              <a:rPr lang="en-US" sz="1400" dirty="0">
                <a:latin typeface="Calibri"/>
              </a:rPr>
              <a:t> quoi </a:t>
            </a:r>
            <a:r>
              <a:rPr lang="en-US" sz="1400" dirty="0" err="1">
                <a:latin typeface="Calibri"/>
              </a:rPr>
              <a:t>votre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projet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est</a:t>
            </a:r>
            <a:r>
              <a:rPr lang="en-US" sz="1400" dirty="0">
                <a:latin typeface="Calibri"/>
              </a:rPr>
              <a:t> innovant et </a:t>
            </a:r>
            <a:r>
              <a:rPr lang="en-US" sz="1400" dirty="0" err="1">
                <a:latin typeface="Calibri"/>
              </a:rPr>
              <a:t>pourquoi</a:t>
            </a:r>
            <a:r>
              <a:rPr lang="en-US" sz="1400" dirty="0">
                <a:latin typeface="Calibri"/>
              </a:rPr>
              <a:t> il </a:t>
            </a:r>
            <a:r>
              <a:rPr lang="en-US" sz="1400" dirty="0" err="1">
                <a:latin typeface="Calibri"/>
              </a:rPr>
              <a:t>est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différent</a:t>
            </a:r>
            <a:r>
              <a:rPr lang="en-US" sz="1400" dirty="0">
                <a:latin typeface="Calibri"/>
              </a:rPr>
              <a:t> de 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</a:rPr>
              <a:t>concurrence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/>
              </a:rPr>
              <a:t>Pertinence </a:t>
            </a:r>
            <a:r>
              <a:rPr lang="en-US" sz="1400" dirty="0">
                <a:latin typeface="Calibri"/>
              </a:rPr>
              <a:t>: </a:t>
            </a:r>
            <a:r>
              <a:rPr lang="en-US" sz="1400" dirty="0" err="1">
                <a:latin typeface="Calibri"/>
              </a:rPr>
              <a:t>détaillez</a:t>
            </a:r>
            <a:r>
              <a:rPr lang="en-US" sz="1400" dirty="0">
                <a:latin typeface="Calibri"/>
              </a:rPr>
              <a:t> la pertinence de </a:t>
            </a:r>
            <a:r>
              <a:rPr lang="en-US" sz="1400" dirty="0" err="1">
                <a:latin typeface="Calibri"/>
              </a:rPr>
              <a:t>votre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projet</a:t>
            </a:r>
            <a:r>
              <a:rPr lang="en-US" sz="1400" dirty="0">
                <a:latin typeface="Calibri"/>
              </a:rPr>
              <a:t> par rapport a la </a:t>
            </a:r>
            <a:r>
              <a:rPr lang="en-US" sz="1400" dirty="0" err="1">
                <a:latin typeface="Calibri"/>
              </a:rPr>
              <a:t>problématique</a:t>
            </a:r>
            <a:endParaRPr lang="en-US" sz="1400" dirty="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Calibri"/>
              </a:rPr>
              <a:t>Faisabilité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dirty="0">
                <a:latin typeface="Calibri"/>
              </a:rPr>
              <a:t>: </a:t>
            </a:r>
            <a:r>
              <a:rPr lang="en-US" sz="1400" dirty="0" err="1">
                <a:latin typeface="Calibri"/>
              </a:rPr>
              <a:t>expliquez</a:t>
            </a:r>
            <a:r>
              <a:rPr lang="en-US" sz="1400" dirty="0">
                <a:latin typeface="Calibri"/>
              </a:rPr>
              <a:t> la </a:t>
            </a:r>
            <a:r>
              <a:rPr lang="en-US" sz="1400" dirty="0" err="1">
                <a:latin typeface="Calibri"/>
              </a:rPr>
              <a:t>faisabilité</a:t>
            </a:r>
            <a:r>
              <a:rPr lang="en-US" sz="1400" dirty="0">
                <a:latin typeface="Calibri"/>
              </a:rPr>
              <a:t> technique et </a:t>
            </a:r>
            <a:r>
              <a:rPr lang="en-US" sz="1400" dirty="0" err="1">
                <a:latin typeface="Calibri"/>
              </a:rPr>
              <a:t>économique</a:t>
            </a:r>
            <a:r>
              <a:rPr lang="en-US" sz="1400" dirty="0">
                <a:latin typeface="Calibri"/>
              </a:rPr>
              <a:t> de </a:t>
            </a:r>
            <a:r>
              <a:rPr lang="en-US" sz="1400" dirty="0" err="1">
                <a:latin typeface="Calibri"/>
              </a:rPr>
              <a:t>votre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projet</a:t>
            </a:r>
            <a:endParaRPr lang="en-US" sz="1400" dirty="0"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Calibri"/>
              </a:rPr>
              <a:t>Scalabilité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dirty="0">
                <a:latin typeface="Calibri"/>
              </a:rPr>
              <a:t>: </a:t>
            </a:r>
            <a:r>
              <a:rPr lang="en-US" sz="1400" dirty="0" err="1">
                <a:latin typeface="Calibri"/>
              </a:rPr>
              <a:t>montrer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en</a:t>
            </a:r>
            <a:r>
              <a:rPr lang="en-US" sz="1400" dirty="0">
                <a:latin typeface="Calibri"/>
              </a:rPr>
              <a:t> quoi </a:t>
            </a:r>
            <a:r>
              <a:rPr lang="en-US" sz="1400" dirty="0" err="1">
                <a:latin typeface="Calibri"/>
              </a:rPr>
              <a:t>vous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pouvez</a:t>
            </a:r>
            <a:r>
              <a:rPr lang="en-US" sz="1400" dirty="0">
                <a:latin typeface="Calibri"/>
              </a:rPr>
              <a:t> absorber le choc de </a:t>
            </a:r>
            <a:r>
              <a:rPr lang="en-US" sz="1400" dirty="0" err="1">
                <a:latin typeface="Calibri"/>
              </a:rPr>
              <a:t>croissance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extrême</a:t>
            </a:r>
            <a:r>
              <a:rPr lang="en-US" sz="1400" dirty="0">
                <a:latin typeface="Calibri"/>
              </a:rPr>
              <a:t>.</a:t>
            </a:r>
          </a:p>
          <a:p>
            <a:endParaRPr lang="en-US" sz="1400" dirty="0">
              <a:latin typeface="Calibri"/>
            </a:endParaRPr>
          </a:p>
          <a:p>
            <a:r>
              <a:rPr lang="en-US" sz="1400" dirty="0">
                <a:latin typeface="Calibri"/>
              </a:rPr>
              <a:t>Si </a:t>
            </a:r>
            <a:r>
              <a:rPr lang="en-US" sz="1400" dirty="0" err="1">
                <a:latin typeface="Calibri"/>
              </a:rPr>
              <a:t>vous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êtes</a:t>
            </a:r>
            <a:r>
              <a:rPr lang="en-US" sz="1400" dirty="0">
                <a:latin typeface="Calibri"/>
              </a:rPr>
              <a:t> </a:t>
            </a:r>
            <a:r>
              <a:rPr lang="en-US" sz="1400" dirty="0" err="1">
                <a:latin typeface="Calibri"/>
              </a:rPr>
              <a:t>selectionné</a:t>
            </a:r>
            <a:r>
              <a:rPr lang="en-US" sz="1400" dirty="0">
                <a:latin typeface="Calibri"/>
              </a:rPr>
              <a:t>(e) </a:t>
            </a:r>
            <a:r>
              <a:rPr lang="en-US" sz="1400" b="1" dirty="0" err="1">
                <a:latin typeface="Calibri"/>
              </a:rPr>
              <a:t>vous</a:t>
            </a:r>
            <a:r>
              <a:rPr lang="en-US" sz="1400" b="1" dirty="0">
                <a:latin typeface="Calibri"/>
              </a:rPr>
              <a:t> « </a:t>
            </a:r>
            <a:r>
              <a:rPr lang="en-US" sz="1400" b="1" dirty="0" err="1">
                <a:latin typeface="Calibri"/>
              </a:rPr>
              <a:t>pitcherez</a:t>
            </a:r>
            <a:r>
              <a:rPr lang="en-US" sz="1400" b="1" dirty="0">
                <a:latin typeface="Calibri"/>
              </a:rPr>
              <a:t> » </a:t>
            </a:r>
            <a:r>
              <a:rPr lang="en-US" sz="1400" b="1" dirty="0" err="1">
                <a:latin typeface="Calibri"/>
              </a:rPr>
              <a:t>votre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entreprise</a:t>
            </a:r>
            <a:r>
              <a:rPr lang="en-US" sz="1400" b="1" dirty="0">
                <a:latin typeface="Calibri"/>
              </a:rPr>
              <a:t> dans le salon VIP TECHShow Start-up challenge </a:t>
            </a:r>
            <a:r>
              <a:rPr lang="en-US" sz="1400" b="1" dirty="0" err="1">
                <a:latin typeface="Calibri"/>
              </a:rPr>
              <a:t>devant</a:t>
            </a:r>
            <a:r>
              <a:rPr lang="en-US" sz="1400" b="1" dirty="0">
                <a:latin typeface="Calibri"/>
              </a:rPr>
              <a:t> un panel </a:t>
            </a:r>
            <a:r>
              <a:rPr lang="en-US" sz="1400" b="1" dirty="0" err="1">
                <a:latin typeface="Calibri"/>
              </a:rPr>
              <a:t>exclusivement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composé</a:t>
            </a:r>
            <a:r>
              <a:rPr lang="en-US" sz="1400" b="1" dirty="0">
                <a:latin typeface="Calibri"/>
              </a:rPr>
              <a:t> de </a:t>
            </a:r>
            <a:r>
              <a:rPr lang="en-US" sz="1400" b="1" dirty="0" err="1">
                <a:latin typeface="Calibri"/>
              </a:rPr>
              <a:t>représentants</a:t>
            </a:r>
            <a:r>
              <a:rPr lang="en-US" sz="1400" b="1" dirty="0">
                <a:latin typeface="Calibri"/>
              </a:rPr>
              <a:t> de </a:t>
            </a:r>
            <a:r>
              <a:rPr lang="en-US" sz="1400" b="1" dirty="0" err="1">
                <a:latin typeface="Calibri"/>
              </a:rPr>
              <a:t>donneurs</a:t>
            </a:r>
            <a:r>
              <a:rPr lang="en-US" sz="1400" b="1" dirty="0">
                <a:latin typeface="Calibri"/>
              </a:rPr>
              <a:t> </a:t>
            </a:r>
            <a:r>
              <a:rPr lang="en-US" sz="1400" b="1" dirty="0" err="1">
                <a:latin typeface="Calibri"/>
              </a:rPr>
              <a:t>d'ordres</a:t>
            </a:r>
            <a:r>
              <a:rPr lang="en-US" sz="1400" b="1" dirty="0">
                <a:latin typeface="Calibri"/>
              </a:rPr>
              <a:t> et </a:t>
            </a:r>
            <a:r>
              <a:rPr lang="en-US" sz="1400" b="1" dirty="0" err="1">
                <a:latin typeface="Calibri"/>
              </a:rPr>
              <a:t>d'investisseurs</a:t>
            </a:r>
            <a:r>
              <a:rPr lang="en-US" sz="1400" b="1" dirty="0">
                <a:latin typeface="Calibri"/>
              </a:rPr>
              <a:t>. (pitch de 5 min + 3min Q/R)</a:t>
            </a:r>
          </a:p>
          <a:p>
            <a:pPr>
              <a:lnSpc>
                <a:spcPts val="2184"/>
              </a:lnSpc>
            </a:pPr>
            <a:endParaRPr lang="en-US" sz="1400" dirty="0"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1284" y="4857978"/>
            <a:ext cx="7437120" cy="6979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848"/>
              </a:lnSpc>
              <a:spcBef>
                <a:spcPts val="1890"/>
              </a:spcBef>
            </a:pPr>
            <a:endParaRPr lang="en-US" sz="1400" b="1" dirty="0">
              <a:latin typeface="Calibri"/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347BB1A6-5C09-78F7-E7C3-9A72D838ADCC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506A3A70-9943-B9F5-6D00-84158B655B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779F1D0D-0FBC-B117-EC16-B2011E9F12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  <p:pic>
        <p:nvPicPr>
          <p:cNvPr id="11" name="Picture 2">
            <a:extLst>
              <a:ext uri="{FF2B5EF4-FFF2-40B4-BE49-F238E27FC236}">
                <a16:creationId xmlns:a16="http://schemas.microsoft.com/office/drawing/2014/main" id="{CE520073-7962-F225-E280-C5114E535A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98915" y="1765014"/>
            <a:ext cx="4867656" cy="4968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3780"/>
              </a:spcBef>
              <a:spcAft>
                <a:spcPts val="483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MODÈLE ÉCONOMIQUE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1184" y="2953512"/>
            <a:ext cx="7147560" cy="16276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4830"/>
              </a:spcBef>
              <a:spcAft>
                <a:spcPts val="84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Indiquez</a:t>
            </a:r>
            <a:r>
              <a:rPr lang="en-US" sz="2500" i="1" dirty="0">
                <a:latin typeface="Calibri"/>
              </a:rPr>
              <a:t> les étapes de </a:t>
            </a:r>
            <a:r>
              <a:rPr lang="en-US" sz="2500" i="1" dirty="0" err="1">
                <a:latin typeface="Calibri"/>
              </a:rPr>
              <a:t>développement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réalisées</a:t>
            </a:r>
            <a:r>
              <a:rPr lang="en-US" sz="2500" i="1" dirty="0">
                <a:latin typeface="Calibri"/>
              </a:rPr>
              <a:t> et à</a:t>
            </a:r>
          </a:p>
          <a:p>
            <a:pPr marR="76200" indent="0" algn="ctr">
              <a:spcAft>
                <a:spcPts val="3360"/>
              </a:spcAft>
            </a:pPr>
            <a:r>
              <a:rPr lang="en-US" sz="2500" i="1" dirty="0" err="1">
                <a:latin typeface="Calibri"/>
              </a:rPr>
              <a:t>venir</a:t>
            </a:r>
            <a:r>
              <a:rPr lang="en-US" sz="2500" i="1" dirty="0">
                <a:latin typeface="Calibri"/>
              </a:rPr>
              <a:t> (planning </a:t>
            </a:r>
            <a:r>
              <a:rPr lang="en-US" sz="2500" i="1" dirty="0" err="1">
                <a:latin typeface="Calibri"/>
              </a:rPr>
              <a:t>prévisionnel</a:t>
            </a:r>
            <a:r>
              <a:rPr lang="en-US" sz="2500" i="1" dirty="0">
                <a:latin typeface="Calibri"/>
              </a:rPr>
              <a:t>).</a:t>
            </a:r>
          </a:p>
          <a:p>
            <a:pPr marR="76200" indent="0" algn="ctr"/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Objectifs</a:t>
            </a:r>
            <a:r>
              <a:rPr lang="en-US" sz="2500" i="1" dirty="0">
                <a:latin typeface="Calibri"/>
              </a:rPr>
              <a:t> de </a:t>
            </a:r>
            <a:r>
              <a:rPr lang="en-US" sz="2500" i="1" dirty="0" err="1">
                <a:latin typeface="Calibri"/>
              </a:rPr>
              <a:t>développement</a:t>
            </a:r>
            <a:r>
              <a:rPr lang="en-US" sz="2500" i="1" dirty="0">
                <a:latin typeface="Calibri"/>
              </a:rPr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2483167-8CD2-E2D6-BCEE-452DC6E42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244ECC60-3F0E-CDCE-665E-FFD72AF5D9E2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4B22C3F9-79A4-1123-7383-3B33584A5F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01F5DCFB-9281-738D-EA51-0EE0E9414E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65208" y="1867388"/>
            <a:ext cx="5797296" cy="3688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Bef>
                <a:spcPts val="3780"/>
              </a:spcBef>
              <a:spcAft>
                <a:spcPts val="462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PARTENARIATS &amp; SOUTIENS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8720" y="2916936"/>
            <a:ext cx="6979920" cy="1661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3312"/>
              </a:lnSpc>
              <a:spcBef>
                <a:spcPts val="4620"/>
              </a:spcBef>
              <a:spcAft>
                <a:spcPts val="252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Indiquez</a:t>
            </a:r>
            <a:r>
              <a:rPr lang="en-US" sz="2500" i="1" dirty="0">
                <a:latin typeface="Calibri"/>
              </a:rPr>
              <a:t> les types de </a:t>
            </a:r>
            <a:r>
              <a:rPr lang="en-US" sz="2500" i="1" dirty="0" err="1">
                <a:latin typeface="Calibri"/>
              </a:rPr>
              <a:t>partenariats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noués</a:t>
            </a:r>
            <a:r>
              <a:rPr lang="en-US" sz="2500" i="1" dirty="0">
                <a:latin typeface="Calibri"/>
              </a:rPr>
              <a:t> et à </a:t>
            </a:r>
            <a:r>
              <a:rPr lang="en-US" sz="2500" i="1" dirty="0" err="1">
                <a:latin typeface="Calibri"/>
              </a:rPr>
              <a:t>venir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technologiques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commerciaux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accompagnement</a:t>
            </a:r>
            <a:r>
              <a:rPr lang="en-US" sz="2500" i="1" dirty="0">
                <a:latin typeface="Calibri"/>
              </a:rPr>
              <a:t>.</a:t>
            </a:r>
          </a:p>
          <a:p>
            <a:pPr marR="114300" indent="0" algn="ctr"/>
            <a:r>
              <a:rPr lang="en-US" sz="2500" i="1" dirty="0">
                <a:latin typeface="Calibri"/>
              </a:rPr>
              <a:t>• Certifications, labels, prix...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2A07D06-F7C8-F235-64C6-3367FE2BE7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7223744C-6328-16FA-B24E-DB2EC16AFE0D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7CDADC14-C926-BCE4-8E8E-4E972A030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A4A1F9FB-C0E1-89E8-DEAF-C8745C9192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6828" y="2024848"/>
            <a:ext cx="2734056" cy="35966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3780"/>
              </a:spcBef>
              <a:spcAft>
                <a:spcPts val="567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CONCLUSION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986028" y="3429000"/>
            <a:ext cx="7171944" cy="737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264"/>
              </a:lnSpc>
              <a:spcBef>
                <a:spcPts val="5670"/>
              </a:spcBef>
            </a:pPr>
            <a:r>
              <a:rPr lang="en-US" sz="2500" i="1" dirty="0" err="1">
                <a:latin typeface="Calibri"/>
              </a:rPr>
              <a:t>Attentes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envers</a:t>
            </a:r>
            <a:r>
              <a:rPr lang="en-US" sz="2500" i="1" dirty="0">
                <a:latin typeface="Calibri"/>
              </a:rPr>
              <a:t> les </a:t>
            </a:r>
            <a:r>
              <a:rPr lang="en-US" sz="2500" i="1" dirty="0" err="1">
                <a:latin typeface="Calibri"/>
              </a:rPr>
              <a:t>industriels</a:t>
            </a:r>
            <a:r>
              <a:rPr lang="en-US" sz="2500" i="1" dirty="0">
                <a:latin typeface="Calibri"/>
              </a:rPr>
              <a:t> Type de collaboration </a:t>
            </a:r>
            <a:r>
              <a:rPr lang="en-US" sz="2500" i="1" dirty="0" err="1">
                <a:latin typeface="Calibri"/>
              </a:rPr>
              <a:t>recherchée</a:t>
            </a:r>
            <a:r>
              <a:rPr lang="en-US" sz="2500" i="1" dirty="0">
                <a:latin typeface="Calibri"/>
              </a:rPr>
              <a:t>, proposition d'affaires, de </a:t>
            </a:r>
            <a:r>
              <a:rPr lang="en-US" sz="2500" i="1" dirty="0" err="1">
                <a:latin typeface="Calibri"/>
              </a:rPr>
              <a:t>valeur</a:t>
            </a:r>
            <a:r>
              <a:rPr lang="en-US" sz="2500" i="1" dirty="0">
                <a:latin typeface="Calibri"/>
              </a:rPr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F29AB9A-2EA8-9D74-A472-B3F29238F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DFB4A8C3-1355-C323-DDB1-577CF8408506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4B1BB7F9-223C-829E-EB0F-A5FC47904E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6422CA61-B084-3536-0E18-47204581A5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84342" y="2715570"/>
            <a:ext cx="5175316" cy="261144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31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Coordonnée</a:t>
            </a:r>
            <a:r>
              <a:rPr lang="en-US" sz="2500" i="1" dirty="0">
                <a:latin typeface="Calibri"/>
              </a:rPr>
              <a:t> siege social</a:t>
            </a:r>
          </a:p>
          <a:p>
            <a:pPr indent="0" algn="ctr">
              <a:spcAft>
                <a:spcPts val="2310"/>
              </a:spcAft>
            </a:pPr>
            <a:r>
              <a:rPr lang="en-US" sz="2500" i="1" dirty="0">
                <a:latin typeface="Calibri"/>
              </a:rPr>
              <a:t>• Contact </a:t>
            </a:r>
          </a:p>
          <a:p>
            <a:pPr indent="0" algn="ctr">
              <a:spcAft>
                <a:spcPts val="2310"/>
              </a:spcAft>
            </a:pPr>
            <a:r>
              <a:rPr lang="en-US" sz="2500" i="1" dirty="0">
                <a:latin typeface="Calibri"/>
              </a:rPr>
              <a:t>• Site Internet</a:t>
            </a:r>
          </a:p>
          <a:p>
            <a:pPr marR="254000" indent="0" algn="ctr"/>
            <a:r>
              <a:rPr lang="en-US" sz="2500" i="1" dirty="0">
                <a:latin typeface="Calibri"/>
              </a:rPr>
              <a:t>•  Liens </a:t>
            </a:r>
            <a:r>
              <a:rPr lang="en-US" sz="2500" i="1" dirty="0" err="1">
                <a:latin typeface="Calibri"/>
              </a:rPr>
              <a:t>vers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démos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vidéos</a:t>
            </a:r>
            <a:r>
              <a:rPr lang="en-US" sz="2500" i="1" dirty="0">
                <a:latin typeface="Calibri"/>
              </a:rPr>
              <a:t>...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69C45F-B57A-E769-C65C-F07BD804B9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E01844C0-B76B-D062-53A2-1B88BB43181F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92FA2EEE-2438-1AD1-7CC5-EC38540BC4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3AB1AF45-35D9-E82E-F3EC-89F464731B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9B744D5-5D54-8DF1-A23B-7313D4183350}"/>
              </a:ext>
            </a:extLst>
          </p:cNvPr>
          <p:cNvSpPr/>
          <p:nvPr/>
        </p:nvSpPr>
        <p:spPr>
          <a:xfrm>
            <a:off x="3196828" y="1800864"/>
            <a:ext cx="2734056" cy="60826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3780"/>
              </a:spcBef>
              <a:spcAft>
                <a:spcPts val="567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CONTACT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7790" y="1570522"/>
            <a:ext cx="7775448" cy="46329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4200"/>
              </a:spcAft>
            </a:pPr>
            <a:r>
              <a:rPr lang="en-US" sz="3500" b="1" dirty="0">
                <a:solidFill>
                  <a:srgbClr val="E44617"/>
                </a:solidFill>
                <a:latin typeface="Arial"/>
              </a:rPr>
              <a:t>Comment </a:t>
            </a:r>
            <a:r>
              <a:rPr lang="en-US" sz="3500" b="1" dirty="0" err="1">
                <a:solidFill>
                  <a:srgbClr val="E44617"/>
                </a:solidFill>
                <a:latin typeface="Arial"/>
              </a:rPr>
              <a:t>déposer</a:t>
            </a:r>
            <a:r>
              <a:rPr lang="en-US" sz="3500" b="1" dirty="0">
                <a:solidFill>
                  <a:srgbClr val="E44617"/>
                </a:solidFill>
                <a:latin typeface="Arial"/>
              </a:rPr>
              <a:t> </a:t>
            </a:r>
            <a:r>
              <a:rPr lang="en-US" sz="3500" b="1" dirty="0" err="1">
                <a:solidFill>
                  <a:srgbClr val="E44617"/>
                </a:solidFill>
                <a:latin typeface="Arial"/>
              </a:rPr>
              <a:t>sa</a:t>
            </a:r>
            <a:r>
              <a:rPr lang="en-US" sz="3500" b="1" dirty="0">
                <a:solidFill>
                  <a:srgbClr val="E44617"/>
                </a:solidFill>
                <a:latin typeface="Arial"/>
              </a:rPr>
              <a:t> candidature ?</a:t>
            </a:r>
          </a:p>
        </p:txBody>
      </p:sp>
      <p:sp>
        <p:nvSpPr>
          <p:cNvPr id="6" name="Rectangle 5"/>
          <p:cNvSpPr/>
          <p:nvPr/>
        </p:nvSpPr>
        <p:spPr>
          <a:xfrm>
            <a:off x="999241" y="2622033"/>
            <a:ext cx="7145518" cy="2665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5524" indent="-241300" algn="just">
              <a:lnSpc>
                <a:spcPts val="2112"/>
              </a:lnSpc>
              <a:spcBef>
                <a:spcPts val="4200"/>
              </a:spcBef>
              <a:spcAft>
                <a:spcPts val="1260"/>
              </a:spcAft>
            </a:pPr>
            <a:r>
              <a:rPr lang="en-US" sz="1600" dirty="0">
                <a:solidFill>
                  <a:srgbClr val="404040"/>
                </a:solidFill>
                <a:latin typeface="Calibri"/>
              </a:rPr>
              <a:t>•  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S'inscrire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sur le site</a:t>
            </a:r>
            <a:r>
              <a:rPr lang="en-US" sz="1600" dirty="0">
                <a:solidFill>
                  <a:srgbClr val="F49100"/>
                </a:solidFill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u="sng" dirty="0">
                <a:solidFill>
                  <a:srgbClr val="E44617"/>
                </a:solidFill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www.techshow.eu</a:t>
            </a:r>
            <a:r>
              <a:rPr lang="en-US" sz="1600" dirty="0">
                <a:solidFill>
                  <a:srgbClr val="E44617"/>
                </a:solidFill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choisissant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le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profil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« start-up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membre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»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ou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« start-up non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membre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»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selon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votre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affiliation a la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pépinière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des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entreprises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innovantes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du Pays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d'Aix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.</a:t>
            </a:r>
          </a:p>
          <a:p>
            <a:pPr marL="255524" indent="-241300" algn="just">
              <a:lnSpc>
                <a:spcPts val="2088"/>
              </a:lnSpc>
            </a:pPr>
            <a:r>
              <a:rPr lang="en-US" sz="1600" dirty="0">
                <a:solidFill>
                  <a:srgbClr val="404040"/>
                </a:solidFill>
                <a:latin typeface="Calibri"/>
              </a:rPr>
              <a:t>•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Envoyer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une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présentation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de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votre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entreprise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à </a:t>
            </a:r>
            <a:r>
              <a:rPr lang="en-US" sz="1600" u="sng" dirty="0" err="1">
                <a:solidFill>
                  <a:srgbClr val="0000FF"/>
                </a:solidFill>
                <a:latin typeface="Calibri"/>
              </a:rPr>
              <a:t>techshow@vimeet.events</a:t>
            </a:r>
            <a:r>
              <a:rPr lang="en-US" sz="16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(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présentation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de type PowerPoint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d'une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douzaine de pages)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selon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la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trame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de presentation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recommandée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ci-après et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votre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logo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format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vectoriel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(haute definition, .eps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ou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.ai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si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possible). Les dossiers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peuvent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être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transmis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français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ou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en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 </a:t>
            </a:r>
            <a:r>
              <a:rPr lang="en-US" sz="1600" dirty="0" err="1">
                <a:solidFill>
                  <a:srgbClr val="404040"/>
                </a:solidFill>
                <a:latin typeface="Calibri"/>
              </a:rPr>
              <a:t>anglais</a:t>
            </a:r>
            <a:r>
              <a:rPr lang="en-US" sz="1600" dirty="0">
                <a:solidFill>
                  <a:srgbClr val="404040"/>
                </a:solidFill>
                <a:latin typeface="Calibri"/>
              </a:rPr>
              <a:t>. 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La date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limite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pour nous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envoyer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votre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candidature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est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fixée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au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mercredi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16 </a:t>
            </a:r>
            <a:r>
              <a:rPr lang="en-US" sz="1600" b="1" dirty="0" err="1">
                <a:solidFill>
                  <a:srgbClr val="E44617"/>
                </a:solidFill>
                <a:latin typeface="Calibri"/>
              </a:rPr>
              <a:t>octobre</a:t>
            </a:r>
            <a:r>
              <a:rPr lang="en-US" sz="1600" b="1" dirty="0">
                <a:solidFill>
                  <a:srgbClr val="E44617"/>
                </a:solidFill>
                <a:latin typeface="Calibri"/>
              </a:rPr>
              <a:t> 2024, 20h00</a:t>
            </a:r>
            <a:r>
              <a:rPr lang="en-US" sz="1600" dirty="0">
                <a:solidFill>
                  <a:srgbClr val="E44617"/>
                </a:solidFill>
                <a:latin typeface="Calibri"/>
              </a:rPr>
              <a:t>.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9DDF82C1-BD08-D889-B295-F442C07B62CE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9AB52E2-C6BC-E0E4-7BA2-91141B6F06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DA10210-F8CD-C047-4933-C0CAD11A92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  <p:pic>
        <p:nvPicPr>
          <p:cNvPr id="8" name="Picture 2">
            <a:extLst>
              <a:ext uri="{FF2B5EF4-FFF2-40B4-BE49-F238E27FC236}">
                <a16:creationId xmlns:a16="http://schemas.microsoft.com/office/drawing/2014/main" id="{55219945-554C-B996-66D5-4B44533CE8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26252" y="1935999"/>
            <a:ext cx="4831080" cy="3901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3570"/>
              </a:spcBef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NOM DE L'ENTREPRISE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0" y="3617976"/>
            <a:ext cx="2807208" cy="615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en-US" sz="3100" dirty="0">
                <a:latin typeface="Arial"/>
              </a:rPr>
              <a:t>Logo </a:t>
            </a:r>
            <a:r>
              <a:rPr lang="en-US" sz="3100" dirty="0" err="1">
                <a:latin typeface="Arial"/>
              </a:rPr>
              <a:t>entreprise</a:t>
            </a:r>
            <a:endParaRPr lang="en-US" sz="3100" dirty="0">
              <a:latin typeface="Arial"/>
            </a:endParaRPr>
          </a:p>
          <a:p>
            <a:pPr indent="0" algn="ctr"/>
            <a:r>
              <a:rPr lang="en-US" sz="1600" dirty="0">
                <a:latin typeface="Calibri"/>
              </a:rPr>
              <a:t>(</a:t>
            </a:r>
            <a:r>
              <a:rPr lang="en-US" sz="1600" dirty="0" err="1">
                <a:latin typeface="Calibri"/>
              </a:rPr>
              <a:t>en</a:t>
            </a:r>
            <a:r>
              <a:rPr lang="en-US" sz="1600" dirty="0">
                <a:latin typeface="Calibri"/>
              </a:rPr>
              <a:t> format </a:t>
            </a:r>
            <a:r>
              <a:rPr lang="en-US" sz="1600" dirty="0" err="1">
                <a:latin typeface="Calibri"/>
              </a:rPr>
              <a:t>vectoriel</a:t>
            </a:r>
            <a:r>
              <a:rPr lang="en-US" sz="1600" dirty="0">
                <a:latin typeface="Calibri"/>
              </a:rPr>
              <a:t>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A4BFDCE-F78E-520E-AD64-DED145F20A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C10955E1-0CC8-3A26-42C3-F4AC2E9BDC01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E94C16BB-7BC1-EED1-2C5D-8FA1B4EB39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E70F6BDE-AA9D-41BA-B3EF-46338C8135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35096" y="1639824"/>
            <a:ext cx="2346960" cy="545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3780"/>
              </a:spcBef>
              <a:spcAft>
                <a:spcPts val="3150"/>
              </a:spcAft>
            </a:pPr>
            <a:r>
              <a:rPr lang="en-US" sz="4800" b="1" i="1" spc="-50" dirty="0">
                <a:solidFill>
                  <a:srgbClr val="E44617"/>
                </a:solidFill>
                <a:latin typeface="Calibri"/>
              </a:rPr>
              <a:t>ACTIVITÉ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2782824"/>
            <a:ext cx="6105144" cy="2048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5100" indent="0">
              <a:spcBef>
                <a:spcPts val="3150"/>
              </a:spcBef>
              <a:spcAft>
                <a:spcPts val="630"/>
              </a:spcAft>
            </a:pPr>
            <a:r>
              <a:rPr lang="en-US" sz="2900" i="1" dirty="0">
                <a:latin typeface="Calibri"/>
              </a:rPr>
              <a:t>• </a:t>
            </a:r>
            <a:r>
              <a:rPr lang="en-US" sz="2900" i="1" dirty="0" err="1">
                <a:latin typeface="Calibri"/>
              </a:rPr>
              <a:t>Présentez</a:t>
            </a:r>
            <a:r>
              <a:rPr lang="en-US" sz="2900" i="1" dirty="0">
                <a:latin typeface="Calibri"/>
              </a:rPr>
              <a:t> </a:t>
            </a:r>
            <a:r>
              <a:rPr lang="en-US" sz="2900" i="1" dirty="0" err="1">
                <a:latin typeface="Calibri"/>
              </a:rPr>
              <a:t>votre</a:t>
            </a:r>
            <a:r>
              <a:rPr lang="en-US" sz="2900" i="1" dirty="0">
                <a:latin typeface="Calibri"/>
              </a:rPr>
              <a:t> </a:t>
            </a:r>
            <a:r>
              <a:rPr lang="en-US" sz="2900" i="1" dirty="0" err="1">
                <a:latin typeface="Calibri"/>
              </a:rPr>
              <a:t>activité</a:t>
            </a:r>
            <a:r>
              <a:rPr lang="en-US" sz="2900" i="1" dirty="0">
                <a:latin typeface="Calibri"/>
              </a:rPr>
              <a:t> et </a:t>
            </a:r>
            <a:r>
              <a:rPr lang="en-US" sz="2900" i="1" dirty="0" err="1">
                <a:latin typeface="Calibri"/>
              </a:rPr>
              <a:t>domaines</a:t>
            </a:r>
            <a:endParaRPr lang="en-US" sz="2900" i="1" dirty="0">
              <a:latin typeface="Calibri"/>
            </a:endParaRPr>
          </a:p>
          <a:p>
            <a:pPr indent="0" algn="ctr">
              <a:spcAft>
                <a:spcPts val="3150"/>
              </a:spcAft>
            </a:pPr>
            <a:r>
              <a:rPr lang="en-US" sz="2900" i="1" dirty="0" err="1">
                <a:latin typeface="Calibri"/>
              </a:rPr>
              <a:t>d'application</a:t>
            </a:r>
            <a:endParaRPr lang="en-US" sz="2900" i="1" dirty="0">
              <a:latin typeface="Calibri"/>
            </a:endParaRPr>
          </a:p>
          <a:p>
            <a:pPr indent="0" algn="ctr">
              <a:lnSpc>
                <a:spcPts val="3312"/>
              </a:lnSpc>
            </a:pPr>
            <a:r>
              <a:rPr lang="en-US" sz="2900" i="1" dirty="0">
                <a:latin typeface="Calibri"/>
              </a:rPr>
              <a:t>• </a:t>
            </a:r>
            <a:r>
              <a:rPr lang="en-US" sz="2900" i="1" dirty="0" err="1">
                <a:latin typeface="Calibri"/>
              </a:rPr>
              <a:t>Présentez</a:t>
            </a:r>
            <a:r>
              <a:rPr lang="en-US" sz="2900" i="1" dirty="0">
                <a:latin typeface="Calibri"/>
              </a:rPr>
              <a:t> </a:t>
            </a:r>
            <a:r>
              <a:rPr lang="en-US" sz="2900" i="1" dirty="0" err="1">
                <a:latin typeface="Calibri"/>
              </a:rPr>
              <a:t>votre</a:t>
            </a:r>
            <a:r>
              <a:rPr lang="en-US" sz="2900" i="1" dirty="0">
                <a:latin typeface="Calibri"/>
              </a:rPr>
              <a:t> </a:t>
            </a:r>
            <a:r>
              <a:rPr lang="en-US" sz="2900" i="1" dirty="0" err="1">
                <a:latin typeface="Calibri"/>
              </a:rPr>
              <a:t>légitimité</a:t>
            </a:r>
            <a:r>
              <a:rPr lang="en-US" sz="2900" i="1" dirty="0">
                <a:latin typeface="Calibri"/>
              </a:rPr>
              <a:t>, </a:t>
            </a:r>
            <a:r>
              <a:rPr lang="en-US" sz="2900" i="1" dirty="0" err="1">
                <a:latin typeface="Calibri"/>
              </a:rPr>
              <a:t>Problème</a:t>
            </a:r>
            <a:r>
              <a:rPr lang="en-US" sz="2900" i="1" dirty="0">
                <a:latin typeface="Calibri"/>
              </a:rPr>
              <a:t> à </a:t>
            </a:r>
            <a:r>
              <a:rPr lang="en-US" sz="2900" i="1" dirty="0" err="1">
                <a:latin typeface="Calibri"/>
              </a:rPr>
              <a:t>résoudre</a:t>
            </a:r>
            <a:r>
              <a:rPr lang="en-US" sz="2900" i="1" dirty="0">
                <a:latin typeface="Calibri"/>
              </a:rPr>
              <a:t>, </a:t>
            </a:r>
            <a:r>
              <a:rPr lang="en-US" sz="2900" i="1" dirty="0" err="1">
                <a:latin typeface="Calibri"/>
              </a:rPr>
              <a:t>rôle</a:t>
            </a:r>
            <a:r>
              <a:rPr lang="en-US" sz="2900" i="1" dirty="0">
                <a:latin typeface="Calibri"/>
              </a:rPr>
              <a:t> de la </a:t>
            </a:r>
            <a:r>
              <a:rPr lang="en-US" sz="2900" i="1" dirty="0" err="1">
                <a:latin typeface="Calibri"/>
              </a:rPr>
              <a:t>nouveauté</a:t>
            </a:r>
            <a:endParaRPr lang="en-US" sz="2900" i="1" dirty="0">
              <a:latin typeface="Calibri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6516D7E-74AF-D312-D6E2-A86E25E687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606C4CD9-FF68-38AF-404E-5331BDDA5439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C5AF2DEE-A963-725A-BF58-5A6D3C84E6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621C4A2A-A51B-D993-FAD1-B6AB82DD5B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73480" y="1731264"/>
            <a:ext cx="7083552" cy="3410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28600" indent="0" algn="ctr">
              <a:spcBef>
                <a:spcPts val="3570"/>
              </a:spcBef>
              <a:spcAft>
                <a:spcPts val="273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INNOVATION</a:t>
            </a:r>
          </a:p>
          <a:p>
            <a:pPr indent="0">
              <a:spcAft>
                <a:spcPts val="273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Présentez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votre</a:t>
            </a:r>
            <a:r>
              <a:rPr lang="en-US" sz="2500" i="1" dirty="0">
                <a:latin typeface="Calibri"/>
              </a:rPr>
              <a:t> innovation et </a:t>
            </a:r>
            <a:r>
              <a:rPr lang="en-US" sz="2500" i="1" dirty="0" err="1">
                <a:latin typeface="Calibri"/>
              </a:rPr>
              <a:t>moyens</a:t>
            </a:r>
            <a:r>
              <a:rPr lang="en-US" sz="2500" i="1" dirty="0">
                <a:latin typeface="Calibri"/>
              </a:rPr>
              <a:t> à disposition.</a:t>
            </a:r>
          </a:p>
          <a:p>
            <a:pPr marL="215900" indent="0">
              <a:spcAft>
                <a:spcPts val="42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Présentez</a:t>
            </a:r>
            <a:r>
              <a:rPr lang="en-US" sz="2500" i="1" dirty="0">
                <a:latin typeface="Calibri"/>
              </a:rPr>
              <a:t> la </a:t>
            </a:r>
            <a:r>
              <a:rPr lang="en-US" sz="2500" i="1" dirty="0" err="1">
                <a:latin typeface="Calibri"/>
              </a:rPr>
              <a:t>valeur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ajoutée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apportée</a:t>
            </a:r>
            <a:r>
              <a:rPr lang="en-US" sz="2500" i="1" dirty="0">
                <a:latin typeface="Calibri"/>
              </a:rPr>
              <a:t> aux clients,</a:t>
            </a:r>
          </a:p>
          <a:p>
            <a:pPr marR="228600" indent="0" algn="ctr">
              <a:spcAft>
                <a:spcPts val="2730"/>
              </a:spcAft>
            </a:pPr>
            <a:r>
              <a:rPr lang="en-US" sz="2500" i="1" dirty="0">
                <a:latin typeface="Calibri"/>
              </a:rPr>
              <a:t>impact sur les usages.</a:t>
            </a:r>
          </a:p>
          <a:p>
            <a:pPr marL="1028700" indent="-571500">
              <a:lnSpc>
                <a:spcPts val="2856"/>
              </a:lnSpc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Indiquez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vos</a:t>
            </a:r>
            <a:r>
              <a:rPr lang="en-US" sz="2500" i="1" dirty="0">
                <a:latin typeface="Calibri"/>
              </a:rPr>
              <a:t> protections, </a:t>
            </a:r>
            <a:r>
              <a:rPr lang="en-US" sz="2500" i="1" dirty="0" err="1">
                <a:latin typeface="Calibri"/>
              </a:rPr>
              <a:t>barrières</a:t>
            </a:r>
            <a:r>
              <a:rPr lang="en-US" sz="2500" i="1" dirty="0">
                <a:latin typeface="Calibri"/>
              </a:rPr>
              <a:t> a </a:t>
            </a:r>
            <a:r>
              <a:rPr lang="en-US" sz="2500" i="1" dirty="0" err="1">
                <a:latin typeface="Calibri"/>
              </a:rPr>
              <a:t>l'entrée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avantages</a:t>
            </a:r>
            <a:r>
              <a:rPr lang="en-US" sz="2500" i="1" dirty="0">
                <a:latin typeface="Calibri"/>
              </a:rPr>
              <a:t> et </a:t>
            </a:r>
            <a:r>
              <a:rPr lang="en-US" sz="2500" i="1" dirty="0" err="1">
                <a:latin typeface="Calibri"/>
              </a:rPr>
              <a:t>éléments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différenciateurs</a:t>
            </a:r>
            <a:r>
              <a:rPr lang="en-US" sz="2500" i="1" dirty="0">
                <a:latin typeface="Calibri"/>
              </a:rPr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B0520D8-0914-4C22-30BF-DCA20736B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8089ECCA-58B2-A59F-BB78-6E08445B8970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22F933F3-1432-FDF4-1FBA-652E321B6B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F5EF6CBD-A9B1-DC85-AECF-FA1D94B04A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06735" y="1991098"/>
            <a:ext cx="2834640" cy="63627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3990"/>
              </a:spcBef>
              <a:spcAft>
                <a:spcPts val="483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INNOVATION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203960" y="2999232"/>
            <a:ext cx="7226808" cy="850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4830"/>
              </a:spcBef>
              <a:spcAft>
                <a:spcPts val="1050"/>
              </a:spcAft>
            </a:pPr>
            <a:r>
              <a:rPr lang="en-US" sz="2900" i="1" dirty="0">
                <a:latin typeface="Calibri"/>
              </a:rPr>
              <a:t>Illustrations du </a:t>
            </a:r>
            <a:r>
              <a:rPr lang="en-US" sz="2900" i="1" dirty="0" err="1">
                <a:latin typeface="Calibri"/>
              </a:rPr>
              <a:t>produit</a:t>
            </a:r>
            <a:r>
              <a:rPr lang="en-US" sz="2900" i="1" dirty="0">
                <a:latin typeface="Calibri"/>
              </a:rPr>
              <a:t> </a:t>
            </a:r>
            <a:r>
              <a:rPr lang="en-US" sz="2900" i="1" dirty="0" err="1">
                <a:latin typeface="Calibri"/>
              </a:rPr>
              <a:t>ou</a:t>
            </a:r>
            <a:r>
              <a:rPr lang="en-US" sz="2900" i="1" dirty="0">
                <a:latin typeface="Calibri"/>
              </a:rPr>
              <a:t> du service (</a:t>
            </a:r>
            <a:r>
              <a:rPr lang="en-US" sz="2900" i="1" dirty="0" err="1">
                <a:latin typeface="Calibri"/>
              </a:rPr>
              <a:t>schémas</a:t>
            </a:r>
            <a:r>
              <a:rPr lang="en-US" sz="2900" i="1" dirty="0">
                <a:latin typeface="Calibri"/>
              </a:rPr>
              <a:t>,</a:t>
            </a:r>
          </a:p>
          <a:p>
            <a:pPr indent="0" algn="ctr"/>
            <a:r>
              <a:rPr lang="en-US" sz="2900" i="1" dirty="0">
                <a:latin typeface="Calibri"/>
              </a:rPr>
              <a:t>photos, </a:t>
            </a:r>
            <a:r>
              <a:rPr lang="en-US" sz="2900" i="1" dirty="0" err="1">
                <a:latin typeface="Calibri"/>
              </a:rPr>
              <a:t>copie</a:t>
            </a:r>
            <a:r>
              <a:rPr lang="en-US" sz="2900" i="1" dirty="0">
                <a:latin typeface="Calibri"/>
              </a:rPr>
              <a:t> </a:t>
            </a:r>
            <a:r>
              <a:rPr lang="en-US" sz="2900" i="1" dirty="0" err="1">
                <a:latin typeface="Calibri"/>
              </a:rPr>
              <a:t>d’écran</a:t>
            </a:r>
            <a:r>
              <a:rPr lang="en-US" sz="2900" i="1" dirty="0">
                <a:latin typeface="Calibri"/>
              </a:rPr>
              <a:t>...)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3F93007-B1F2-33F4-40E4-581DFF8CD8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AEBCB6E1-F440-530F-729A-B55CDBB80C8D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9E98C849-309D-8C98-19BA-0ADE468401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863F8C13-4F92-0E3D-7440-B55E87A17B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24912" y="1679448"/>
            <a:ext cx="4163568" cy="3779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3360"/>
              </a:spcBef>
              <a:spcAft>
                <a:spcPts val="504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MARCHÉ &amp; CLIENTS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2624" y="2947416"/>
            <a:ext cx="7025640" cy="1987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5040"/>
              </a:spcBef>
              <a:spcAft>
                <a:spcPts val="1050"/>
              </a:spcAft>
            </a:pPr>
            <a:r>
              <a:rPr lang="en-US" sz="2500" i="1" dirty="0">
                <a:latin typeface="Calibri"/>
              </a:rPr>
              <a:t>•    </a:t>
            </a:r>
            <a:r>
              <a:rPr lang="en-US" sz="2500" i="1" dirty="0" err="1">
                <a:latin typeface="Calibri"/>
              </a:rPr>
              <a:t>Déterminez</a:t>
            </a:r>
            <a:r>
              <a:rPr lang="en-US" sz="2500" i="1" dirty="0">
                <a:latin typeface="Calibri"/>
              </a:rPr>
              <a:t> la taille et le segment de </a:t>
            </a:r>
            <a:r>
              <a:rPr lang="en-US" sz="2500" i="1" dirty="0" err="1">
                <a:latin typeface="Calibri"/>
              </a:rPr>
              <a:t>marché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visé</a:t>
            </a:r>
            <a:r>
              <a:rPr lang="en-US" sz="2500" i="1" dirty="0">
                <a:latin typeface="Calibri"/>
              </a:rPr>
              <a:t> ?</a:t>
            </a:r>
          </a:p>
          <a:p>
            <a:pPr marR="139700" indent="0" algn="ctr">
              <a:spcAft>
                <a:spcPts val="3150"/>
              </a:spcAft>
            </a:pPr>
            <a:r>
              <a:rPr lang="en-US" sz="2500" i="1" dirty="0">
                <a:latin typeface="Calibri"/>
              </a:rPr>
              <a:t>Qui </a:t>
            </a:r>
            <a:r>
              <a:rPr lang="en-US" sz="2500" i="1" dirty="0" err="1">
                <a:latin typeface="Calibri"/>
              </a:rPr>
              <a:t>sont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vos</a:t>
            </a:r>
            <a:r>
              <a:rPr lang="en-US" sz="2500" i="1" dirty="0">
                <a:latin typeface="Calibri"/>
              </a:rPr>
              <a:t> clients ?</a:t>
            </a:r>
          </a:p>
          <a:p>
            <a:pPr indent="0" algn="just">
              <a:spcAft>
                <a:spcPts val="1050"/>
              </a:spcAft>
            </a:pPr>
            <a:r>
              <a:rPr lang="en-US" sz="2500" i="1" dirty="0">
                <a:latin typeface="Calibri"/>
              </a:rPr>
              <a:t>•    </a:t>
            </a:r>
            <a:r>
              <a:rPr lang="en-US" sz="2500" i="1" dirty="0" err="1">
                <a:latin typeface="Calibri"/>
              </a:rPr>
              <a:t>Besoins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clés</a:t>
            </a:r>
            <a:r>
              <a:rPr lang="en-US" sz="2500" i="1" dirty="0">
                <a:latin typeface="Calibri"/>
              </a:rPr>
              <a:t>, sous-</a:t>
            </a:r>
            <a:r>
              <a:rPr lang="en-US" sz="2500" i="1" dirty="0" err="1">
                <a:latin typeface="Calibri"/>
              </a:rPr>
              <a:t>besoins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demandeurs</a:t>
            </a:r>
            <a:r>
              <a:rPr lang="en-US" sz="2500" i="1" dirty="0">
                <a:latin typeface="Calibri"/>
              </a:rPr>
              <a:t>, solutions</a:t>
            </a:r>
          </a:p>
          <a:p>
            <a:pPr marR="139700" indent="0" algn="ctr"/>
            <a:r>
              <a:rPr lang="en-US" sz="2500" i="1" dirty="0" err="1">
                <a:latin typeface="Calibri"/>
              </a:rPr>
              <a:t>éxistantes</a:t>
            </a:r>
            <a:r>
              <a:rPr lang="en-US" sz="2500" i="1" dirty="0">
                <a:latin typeface="Calibri"/>
              </a:rPr>
              <a:t> ?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636E4B3-4CEA-7D97-BB68-A364DE8DAE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CB591E4B-52E8-A033-9E95-BBE4B262D78C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66F7192F-C199-E80E-160B-2A04E61A90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67FE0FF1-9FD4-BC36-F250-A07011EF2E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0056" y="1857756"/>
            <a:ext cx="7467600" cy="3142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3780"/>
              </a:spcBef>
              <a:spcAft>
                <a:spcPts val="294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CONCURRENCE &amp; ENVIRONNEMENT</a:t>
            </a:r>
          </a:p>
          <a:p>
            <a:pPr indent="0" algn="ctr">
              <a:lnSpc>
                <a:spcPts val="2544"/>
              </a:lnSpc>
              <a:spcAft>
                <a:spcPts val="147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Présentez</a:t>
            </a:r>
            <a:r>
              <a:rPr lang="en-US" sz="2500" i="1" dirty="0">
                <a:latin typeface="Calibri"/>
              </a:rPr>
              <a:t> la concurrence </a:t>
            </a:r>
            <a:r>
              <a:rPr lang="en-US" sz="2500" i="1" dirty="0" err="1">
                <a:latin typeface="Calibri"/>
              </a:rPr>
              <a:t>directe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indirecte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existante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prévisible</a:t>
            </a:r>
            <a:r>
              <a:rPr lang="en-US" sz="2500" i="1" dirty="0">
                <a:latin typeface="Calibri"/>
              </a:rPr>
              <a:t> et les </a:t>
            </a:r>
            <a:r>
              <a:rPr lang="en-US" sz="2500" i="1" dirty="0" err="1">
                <a:latin typeface="Calibri"/>
              </a:rPr>
              <a:t>avantages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concurrentiels</a:t>
            </a:r>
            <a:r>
              <a:rPr lang="en-US" sz="2500" i="1" dirty="0">
                <a:latin typeface="Calibri"/>
              </a:rPr>
              <a:t>.</a:t>
            </a:r>
          </a:p>
          <a:p>
            <a:pPr marL="139700" indent="0">
              <a:spcAft>
                <a:spcPts val="420"/>
              </a:spcAft>
            </a:pPr>
            <a:r>
              <a:rPr lang="en-US" sz="2500" i="1" dirty="0">
                <a:latin typeface="Calibri"/>
              </a:rPr>
              <a:t>• Qui </a:t>
            </a:r>
            <a:r>
              <a:rPr lang="en-US" sz="2500" i="1" dirty="0" err="1">
                <a:latin typeface="Calibri"/>
              </a:rPr>
              <a:t>sont</a:t>
            </a:r>
            <a:r>
              <a:rPr lang="en-US" sz="2500" i="1" dirty="0">
                <a:latin typeface="Calibri"/>
              </a:rPr>
              <a:t> les </a:t>
            </a:r>
            <a:r>
              <a:rPr lang="en-US" sz="2500" i="1" dirty="0" err="1">
                <a:latin typeface="Calibri"/>
              </a:rPr>
              <a:t>acteurs</a:t>
            </a:r>
            <a:r>
              <a:rPr lang="en-US" sz="2500" i="1" dirty="0">
                <a:latin typeface="Calibri"/>
              </a:rPr>
              <a:t> du </a:t>
            </a:r>
            <a:r>
              <a:rPr lang="en-US" sz="2500" i="1" dirty="0" err="1">
                <a:latin typeface="Calibri"/>
              </a:rPr>
              <a:t>marché</a:t>
            </a:r>
            <a:r>
              <a:rPr lang="en-US" sz="2500" i="1" dirty="0">
                <a:latin typeface="Calibri"/>
              </a:rPr>
              <a:t>, les </a:t>
            </a:r>
            <a:r>
              <a:rPr lang="en-US" sz="2500" i="1" dirty="0" err="1">
                <a:latin typeface="Calibri"/>
              </a:rPr>
              <a:t>influenceurs</a:t>
            </a:r>
            <a:r>
              <a:rPr lang="en-US" sz="2500" i="1" dirty="0">
                <a:latin typeface="Calibri"/>
              </a:rPr>
              <a:t>, le</a:t>
            </a:r>
          </a:p>
          <a:p>
            <a:pPr indent="0" algn="ctr">
              <a:spcAft>
                <a:spcPts val="2100"/>
              </a:spcAft>
            </a:pPr>
            <a:r>
              <a:rPr lang="en-US" sz="2500" i="1" dirty="0" err="1">
                <a:latin typeface="Calibri"/>
              </a:rPr>
              <a:t>réseau</a:t>
            </a:r>
            <a:r>
              <a:rPr lang="en-US" sz="2500" i="1" dirty="0">
                <a:latin typeface="Calibri"/>
              </a:rPr>
              <a:t> de </a:t>
            </a:r>
            <a:r>
              <a:rPr lang="en-US" sz="2500" i="1" dirty="0" err="1">
                <a:latin typeface="Calibri"/>
              </a:rPr>
              <a:t>valeur</a:t>
            </a:r>
            <a:r>
              <a:rPr lang="en-US" sz="2500" i="1" dirty="0">
                <a:latin typeface="Calibri"/>
              </a:rPr>
              <a:t> ?</a:t>
            </a:r>
          </a:p>
          <a:p>
            <a:pPr indent="0" algn="ctr"/>
            <a:r>
              <a:rPr lang="en-US" sz="2500" i="1" dirty="0">
                <a:latin typeface="Calibri"/>
              </a:rPr>
              <a:t>• Elements </a:t>
            </a:r>
            <a:r>
              <a:rPr lang="en-US" sz="2500" i="1" dirty="0" err="1">
                <a:latin typeface="Calibri"/>
              </a:rPr>
              <a:t>differenciateurs</a:t>
            </a:r>
            <a:r>
              <a:rPr lang="en-US" sz="2500" i="1" dirty="0">
                <a:latin typeface="Calibri"/>
              </a:rPr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55F077-2D17-7835-25F9-764C70C5A2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E7DC7F40-F38E-8C24-CFCF-1EE7E961125C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D6DA939B-6CE9-6770-B511-588FE4FA59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5F155E8F-463C-75E6-0C1B-67278085FC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01268" y="1957004"/>
            <a:ext cx="6583680" cy="2791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3780"/>
              </a:spcBef>
              <a:spcAft>
                <a:spcPts val="4830"/>
              </a:spcAft>
            </a:pPr>
            <a:r>
              <a:rPr lang="en-US" sz="3900" b="1" i="1" spc="-50" dirty="0">
                <a:solidFill>
                  <a:srgbClr val="E44617"/>
                </a:solidFill>
                <a:latin typeface="Calibri"/>
              </a:rPr>
              <a:t>MODÈLE ÉCONOMIQUE</a:t>
            </a:r>
          </a:p>
          <a:p>
            <a:pPr marL="1155700" indent="-1155700">
              <a:lnSpc>
                <a:spcPts val="3288"/>
              </a:lnSpc>
              <a:spcAft>
                <a:spcPts val="2100"/>
              </a:spcAft>
            </a:pPr>
            <a:r>
              <a:rPr lang="en-US" sz="2500" i="1" dirty="0">
                <a:latin typeface="Calibri"/>
              </a:rPr>
              <a:t>• </a:t>
            </a:r>
            <a:r>
              <a:rPr lang="en-US" sz="2500" i="1" dirty="0" err="1">
                <a:latin typeface="Calibri"/>
              </a:rPr>
              <a:t>Indiquez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votre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modèle</a:t>
            </a:r>
            <a:r>
              <a:rPr lang="en-US" sz="2500" i="1" dirty="0">
                <a:latin typeface="Calibri"/>
              </a:rPr>
              <a:t> de </a:t>
            </a:r>
            <a:r>
              <a:rPr lang="en-US" sz="2500" i="1" dirty="0" err="1">
                <a:latin typeface="Calibri"/>
              </a:rPr>
              <a:t>revenu</a:t>
            </a:r>
            <a:r>
              <a:rPr lang="en-US" sz="2500" i="1" dirty="0">
                <a:latin typeface="Calibri"/>
              </a:rPr>
              <a:t>, </a:t>
            </a:r>
            <a:r>
              <a:rPr lang="en-US" sz="2500" i="1" dirty="0" err="1">
                <a:latin typeface="Calibri"/>
              </a:rPr>
              <a:t>réalisation</a:t>
            </a:r>
            <a:r>
              <a:rPr lang="en-US" sz="2500" i="1" dirty="0">
                <a:latin typeface="Calibri"/>
              </a:rPr>
              <a:t> du chiffre </a:t>
            </a:r>
            <a:r>
              <a:rPr lang="en-US" sz="2500" i="1" dirty="0" err="1">
                <a:latin typeface="Calibri"/>
              </a:rPr>
              <a:t>d'affaires</a:t>
            </a:r>
            <a:r>
              <a:rPr lang="en-US" sz="2500" i="1" dirty="0">
                <a:latin typeface="Calibri"/>
              </a:rPr>
              <a:t>, modes de vente.</a:t>
            </a:r>
          </a:p>
          <a:p>
            <a:pPr indent="0" algn="ctr"/>
            <a:r>
              <a:rPr lang="en-US" sz="2500" i="1" dirty="0">
                <a:latin typeface="Calibri"/>
              </a:rPr>
              <a:t>• Vos </a:t>
            </a:r>
            <a:r>
              <a:rPr lang="en-US" sz="2500" i="1" dirty="0" err="1">
                <a:latin typeface="Calibri"/>
              </a:rPr>
              <a:t>réferences</a:t>
            </a:r>
            <a:r>
              <a:rPr lang="en-US" sz="2500" i="1" dirty="0">
                <a:latin typeface="Calibri"/>
              </a:rPr>
              <a:t> </a:t>
            </a:r>
            <a:r>
              <a:rPr lang="en-US" sz="2500" i="1" dirty="0" err="1">
                <a:latin typeface="Calibri"/>
              </a:rPr>
              <a:t>commerciales</a:t>
            </a:r>
            <a:r>
              <a:rPr lang="en-US" sz="2500" i="1" dirty="0">
                <a:latin typeface="Calibri"/>
              </a:rPr>
              <a:t>, clients.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2CE05B6-E086-0201-5C44-9EAEC101E1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00"/>
          <a:stretch/>
        </p:blipFill>
        <p:spPr bwMode="auto">
          <a:xfrm>
            <a:off x="188536" y="169442"/>
            <a:ext cx="8766928" cy="125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087B594B-73D6-DAC9-AC37-EEBCD371EB68}"/>
              </a:ext>
            </a:extLst>
          </p:cNvPr>
          <p:cNvGrpSpPr/>
          <p:nvPr/>
        </p:nvGrpSpPr>
        <p:grpSpPr>
          <a:xfrm>
            <a:off x="1159052" y="5542002"/>
            <a:ext cx="6825896" cy="985101"/>
            <a:chOff x="836892" y="5658327"/>
            <a:chExt cx="7129009" cy="1168289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264B5D7C-81F9-62CE-8AFA-594A04119F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6302"/>
            <a:stretch/>
          </p:blipFill>
          <p:spPr>
            <a:xfrm>
              <a:off x="4392891" y="5692442"/>
              <a:ext cx="3573010" cy="110005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150E5002-5843-C2AF-DABE-E054941038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4147" b="9056"/>
            <a:stretch/>
          </p:blipFill>
          <p:spPr>
            <a:xfrm>
              <a:off x="836892" y="5658327"/>
              <a:ext cx="3555999" cy="1168289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535</Words>
  <Application>Microsoft Office PowerPoint</Application>
  <PresentationFormat>Affichage à l'écran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Savon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fdevaivre</dc:creator>
  <cp:keywords/>
  <cp:lastModifiedBy>Aurélie BUGEIA</cp:lastModifiedBy>
  <cp:revision>2</cp:revision>
  <dcterms:modified xsi:type="dcterms:W3CDTF">2024-03-28T10:05:17Z</dcterms:modified>
</cp:coreProperties>
</file>